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 id="2147483654" r:id="rId2"/>
  </p:sldMasterIdLst>
  <p:notesMasterIdLst>
    <p:notesMasterId r:id="rId4"/>
  </p:notesMasterIdLst>
  <p:handoutMasterIdLst>
    <p:handoutMasterId r:id="rId5"/>
  </p:handoutMasterIdLst>
  <p:sldIdLst>
    <p:sldId id="904" r:id="rId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Comic Sans MS" pitchFamily="66" charset="0"/>
        <a:ea typeface="+mn-ea"/>
        <a:cs typeface="+mn-cs"/>
      </a:defRPr>
    </a:lvl6pPr>
    <a:lvl7pPr marL="2743200" algn="l" defTabSz="914400" rtl="0" eaLnBrk="1" latinLnBrk="0" hangingPunct="1">
      <a:defRPr sz="1200" kern="1200">
        <a:solidFill>
          <a:schemeClr val="tx1"/>
        </a:solidFill>
        <a:latin typeface="Comic Sans MS" pitchFamily="66" charset="0"/>
        <a:ea typeface="+mn-ea"/>
        <a:cs typeface="+mn-cs"/>
      </a:defRPr>
    </a:lvl7pPr>
    <a:lvl8pPr marL="3200400" algn="l" defTabSz="914400" rtl="0" eaLnBrk="1" latinLnBrk="0" hangingPunct="1">
      <a:defRPr sz="1200" kern="1200">
        <a:solidFill>
          <a:schemeClr val="tx1"/>
        </a:solidFill>
        <a:latin typeface="Comic Sans MS" pitchFamily="66" charset="0"/>
        <a:ea typeface="+mn-ea"/>
        <a:cs typeface="+mn-cs"/>
      </a:defRPr>
    </a:lvl8pPr>
    <a:lvl9pPr marL="3657600" algn="l" defTabSz="914400" rtl="0" eaLnBrk="1" latinLnBrk="0" hangingPunct="1">
      <a:defRPr sz="12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1152">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000099"/>
    <a:srgbClr val="3366CC"/>
    <a:srgbClr val="003399"/>
    <a:srgbClr val="00FF00"/>
    <a:srgbClr val="00CC66"/>
    <a:srgbClr val="FFFF66"/>
    <a:srgbClr val="9966FF"/>
    <a:srgbClr val="3399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8736" autoAdjust="0"/>
  </p:normalViewPr>
  <p:slideViewPr>
    <p:cSldViewPr>
      <p:cViewPr varScale="1">
        <p:scale>
          <a:sx n="116" d="100"/>
          <a:sy n="116" d="100"/>
        </p:scale>
        <p:origin x="1326" y="84"/>
      </p:cViewPr>
      <p:guideLst>
        <p:guide orient="horz" pos="115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48" y="93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52" tIns="46577" rIns="93152" bIns="46577" numCol="1" anchor="t" anchorCtr="0" compatLnSpc="1">
            <a:prstTxWarp prst="textNoShape">
              <a:avLst/>
            </a:prstTxWarp>
          </a:bodyPr>
          <a:lstStyle>
            <a:lvl1pPr defTabSz="931610">
              <a:defRPr>
                <a:latin typeface="Arial" pitchFamily="34" charset="0"/>
              </a:defRPr>
            </a:lvl1pPr>
          </a:lstStyle>
          <a:p>
            <a:endParaRPr lang="en-US"/>
          </a:p>
        </p:txBody>
      </p:sp>
      <p:sp>
        <p:nvSpPr>
          <p:cNvPr id="115715" name="Rectangle 3"/>
          <p:cNvSpPr>
            <a:spLocks noGrp="1" noChangeArrowheads="1"/>
          </p:cNvSpPr>
          <p:nvPr>
            <p:ph type="dt" sz="quarter" idx="1"/>
          </p:nvPr>
        </p:nvSpPr>
        <p:spPr bwMode="auto">
          <a:xfrm>
            <a:off x="3971927" y="0"/>
            <a:ext cx="3038475" cy="465138"/>
          </a:xfrm>
          <a:prstGeom prst="rect">
            <a:avLst/>
          </a:prstGeom>
          <a:noFill/>
          <a:ln w="9525">
            <a:noFill/>
            <a:miter lim="800000"/>
            <a:headEnd/>
            <a:tailEnd/>
          </a:ln>
          <a:effectLst/>
        </p:spPr>
        <p:txBody>
          <a:bodyPr vert="horz" wrap="square" lIns="93152" tIns="46577" rIns="93152" bIns="46577" numCol="1" anchor="t" anchorCtr="0" compatLnSpc="1">
            <a:prstTxWarp prst="textNoShape">
              <a:avLst/>
            </a:prstTxWarp>
          </a:bodyPr>
          <a:lstStyle>
            <a:lvl1pPr algn="r" defTabSz="931610">
              <a:defRPr>
                <a:latin typeface="Arial" pitchFamily="34" charset="0"/>
              </a:defRPr>
            </a:lvl1pPr>
          </a:lstStyle>
          <a:p>
            <a:endParaRPr lang="en-US"/>
          </a:p>
        </p:txBody>
      </p:sp>
      <p:sp>
        <p:nvSpPr>
          <p:cNvPr id="115716" name="Rectangle 4"/>
          <p:cNvSpPr>
            <a:spLocks noGrp="1" noChangeArrowheads="1"/>
          </p:cNvSpPr>
          <p:nvPr>
            <p:ph type="ftr" sz="quarter" idx="2"/>
          </p:nvPr>
        </p:nvSpPr>
        <p:spPr bwMode="auto">
          <a:xfrm>
            <a:off x="1" y="8831265"/>
            <a:ext cx="3038475" cy="465137"/>
          </a:xfrm>
          <a:prstGeom prst="rect">
            <a:avLst/>
          </a:prstGeom>
          <a:noFill/>
          <a:ln w="9525">
            <a:noFill/>
            <a:miter lim="800000"/>
            <a:headEnd/>
            <a:tailEnd/>
          </a:ln>
          <a:effectLst/>
        </p:spPr>
        <p:txBody>
          <a:bodyPr vert="horz" wrap="square" lIns="93152" tIns="46577" rIns="93152" bIns="46577" numCol="1" anchor="b" anchorCtr="0" compatLnSpc="1">
            <a:prstTxWarp prst="textNoShape">
              <a:avLst/>
            </a:prstTxWarp>
          </a:bodyPr>
          <a:lstStyle>
            <a:lvl1pPr defTabSz="931610">
              <a:defRPr>
                <a:latin typeface="Arial" pitchFamily="34" charset="0"/>
              </a:defRPr>
            </a:lvl1pPr>
          </a:lstStyle>
          <a:p>
            <a:endParaRPr lang="en-US"/>
          </a:p>
        </p:txBody>
      </p:sp>
      <p:sp>
        <p:nvSpPr>
          <p:cNvPr id="115717" name="Rectangle 5"/>
          <p:cNvSpPr>
            <a:spLocks noGrp="1" noChangeArrowheads="1"/>
          </p:cNvSpPr>
          <p:nvPr>
            <p:ph type="sldNum" sz="quarter" idx="3"/>
          </p:nvPr>
        </p:nvSpPr>
        <p:spPr bwMode="auto">
          <a:xfrm>
            <a:off x="3971927" y="8831265"/>
            <a:ext cx="3038475" cy="465137"/>
          </a:xfrm>
          <a:prstGeom prst="rect">
            <a:avLst/>
          </a:prstGeom>
          <a:noFill/>
          <a:ln w="9525">
            <a:noFill/>
            <a:miter lim="800000"/>
            <a:headEnd/>
            <a:tailEnd/>
          </a:ln>
          <a:effectLst/>
        </p:spPr>
        <p:txBody>
          <a:bodyPr vert="horz" wrap="square" lIns="93152" tIns="46577" rIns="93152" bIns="46577" numCol="1" anchor="b" anchorCtr="0" compatLnSpc="1">
            <a:prstTxWarp prst="textNoShape">
              <a:avLst/>
            </a:prstTxWarp>
          </a:bodyPr>
          <a:lstStyle>
            <a:lvl1pPr algn="r" defTabSz="931610">
              <a:defRPr>
                <a:latin typeface="Arial" pitchFamily="34" charset="0"/>
              </a:defRPr>
            </a:lvl1pPr>
          </a:lstStyle>
          <a:p>
            <a:fld id="{4B392C79-2E5D-42A9-BB2A-60CB7D6A59B5}" type="slidenum">
              <a:rPr lang="en-US"/>
              <a:pPr/>
              <a:t>‹#›</a:t>
            </a:fld>
            <a:endParaRPr lang="en-US"/>
          </a:p>
        </p:txBody>
      </p:sp>
    </p:spTree>
    <p:extLst>
      <p:ext uri="{BB962C8B-B14F-4D97-AF65-F5344CB8AC3E}">
        <p14:creationId xmlns:p14="http://schemas.microsoft.com/office/powerpoint/2010/main" val="2257157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52" tIns="46577" rIns="93152" bIns="46577" numCol="1" anchor="t" anchorCtr="0" compatLnSpc="1">
            <a:prstTxWarp prst="textNoShape">
              <a:avLst/>
            </a:prstTxWarp>
          </a:bodyPr>
          <a:lstStyle>
            <a:lvl1pPr defTabSz="931610">
              <a:defRPr>
                <a:latin typeface="Arial" pitchFamily="34" charset="0"/>
              </a:defRPr>
            </a:lvl1pPr>
          </a:lstStyle>
          <a:p>
            <a:endParaRPr lang="en-US"/>
          </a:p>
        </p:txBody>
      </p:sp>
      <p:sp>
        <p:nvSpPr>
          <p:cNvPr id="114691" name="Rectangle 3"/>
          <p:cNvSpPr>
            <a:spLocks noGrp="1" noChangeArrowheads="1"/>
          </p:cNvSpPr>
          <p:nvPr>
            <p:ph type="dt" idx="1"/>
          </p:nvPr>
        </p:nvSpPr>
        <p:spPr bwMode="auto">
          <a:xfrm>
            <a:off x="3971927" y="0"/>
            <a:ext cx="3038475" cy="465138"/>
          </a:xfrm>
          <a:prstGeom prst="rect">
            <a:avLst/>
          </a:prstGeom>
          <a:noFill/>
          <a:ln w="9525">
            <a:noFill/>
            <a:miter lim="800000"/>
            <a:headEnd/>
            <a:tailEnd/>
          </a:ln>
          <a:effectLst/>
        </p:spPr>
        <p:txBody>
          <a:bodyPr vert="horz" wrap="square" lIns="93152" tIns="46577" rIns="93152" bIns="46577" numCol="1" anchor="t" anchorCtr="0" compatLnSpc="1">
            <a:prstTxWarp prst="textNoShape">
              <a:avLst/>
            </a:prstTxWarp>
          </a:bodyPr>
          <a:lstStyle>
            <a:lvl1pPr algn="r" defTabSz="931610">
              <a:defRPr>
                <a:latin typeface="Arial" pitchFamily="34" charset="0"/>
              </a:defRPr>
            </a:lvl1pPr>
          </a:lstStyle>
          <a:p>
            <a:endParaRPr lang="en-US"/>
          </a:p>
        </p:txBody>
      </p:sp>
      <p:sp>
        <p:nvSpPr>
          <p:cNvPr id="114692" name="Rectangle 4"/>
          <p:cNvSpPr>
            <a:spLocks noGrp="1" noRot="1" noChangeAspect="1" noChangeArrowheads="1" noTextEdit="1"/>
          </p:cNvSpPr>
          <p:nvPr>
            <p:ph type="sldImg" idx="2"/>
          </p:nvPr>
        </p:nvSpPr>
        <p:spPr bwMode="auto">
          <a:xfrm>
            <a:off x="1182688" y="696913"/>
            <a:ext cx="4646612" cy="3486150"/>
          </a:xfrm>
          <a:prstGeom prst="rect">
            <a:avLst/>
          </a:prstGeom>
          <a:noFill/>
          <a:ln w="9525">
            <a:solidFill>
              <a:srgbClr val="000000"/>
            </a:solidFill>
            <a:miter lim="800000"/>
            <a:headEnd/>
            <a:tailEnd/>
          </a:ln>
          <a:effectLst/>
        </p:spPr>
      </p:sp>
      <p:sp>
        <p:nvSpPr>
          <p:cNvPr id="114693" name="Rectangle 5"/>
          <p:cNvSpPr>
            <a:spLocks noGrp="1" noChangeArrowheads="1"/>
          </p:cNvSpPr>
          <p:nvPr>
            <p:ph type="body" sz="quarter" idx="3"/>
          </p:nvPr>
        </p:nvSpPr>
        <p:spPr bwMode="auto">
          <a:xfrm>
            <a:off x="935040" y="4416427"/>
            <a:ext cx="5140325" cy="4183063"/>
          </a:xfrm>
          <a:prstGeom prst="rect">
            <a:avLst/>
          </a:prstGeom>
          <a:noFill/>
          <a:ln w="9525">
            <a:noFill/>
            <a:miter lim="800000"/>
            <a:headEnd/>
            <a:tailEnd/>
          </a:ln>
          <a:effectLst/>
        </p:spPr>
        <p:txBody>
          <a:bodyPr vert="horz" wrap="square" lIns="93152" tIns="46577" rIns="93152" bIns="4657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694" name="Rectangle 6"/>
          <p:cNvSpPr>
            <a:spLocks noGrp="1" noChangeArrowheads="1"/>
          </p:cNvSpPr>
          <p:nvPr>
            <p:ph type="ftr" sz="quarter" idx="4"/>
          </p:nvPr>
        </p:nvSpPr>
        <p:spPr bwMode="auto">
          <a:xfrm>
            <a:off x="1" y="8831265"/>
            <a:ext cx="3038475" cy="465137"/>
          </a:xfrm>
          <a:prstGeom prst="rect">
            <a:avLst/>
          </a:prstGeom>
          <a:noFill/>
          <a:ln w="9525">
            <a:noFill/>
            <a:miter lim="800000"/>
            <a:headEnd/>
            <a:tailEnd/>
          </a:ln>
          <a:effectLst/>
        </p:spPr>
        <p:txBody>
          <a:bodyPr vert="horz" wrap="square" lIns="93152" tIns="46577" rIns="93152" bIns="46577" numCol="1" anchor="b" anchorCtr="0" compatLnSpc="1">
            <a:prstTxWarp prst="textNoShape">
              <a:avLst/>
            </a:prstTxWarp>
          </a:bodyPr>
          <a:lstStyle>
            <a:lvl1pPr defTabSz="931610">
              <a:defRPr>
                <a:latin typeface="Arial" pitchFamily="34" charset="0"/>
              </a:defRPr>
            </a:lvl1pPr>
          </a:lstStyle>
          <a:p>
            <a:endParaRPr lang="en-US"/>
          </a:p>
        </p:txBody>
      </p:sp>
      <p:sp>
        <p:nvSpPr>
          <p:cNvPr id="114695" name="Rectangle 7"/>
          <p:cNvSpPr>
            <a:spLocks noGrp="1" noChangeArrowheads="1"/>
          </p:cNvSpPr>
          <p:nvPr>
            <p:ph type="sldNum" sz="quarter" idx="5"/>
          </p:nvPr>
        </p:nvSpPr>
        <p:spPr bwMode="auto">
          <a:xfrm>
            <a:off x="3971927" y="8831265"/>
            <a:ext cx="3038475" cy="465137"/>
          </a:xfrm>
          <a:prstGeom prst="rect">
            <a:avLst/>
          </a:prstGeom>
          <a:noFill/>
          <a:ln w="9525">
            <a:noFill/>
            <a:miter lim="800000"/>
            <a:headEnd/>
            <a:tailEnd/>
          </a:ln>
          <a:effectLst/>
        </p:spPr>
        <p:txBody>
          <a:bodyPr vert="horz" wrap="square" lIns="93152" tIns="46577" rIns="93152" bIns="46577" numCol="1" anchor="b" anchorCtr="0" compatLnSpc="1">
            <a:prstTxWarp prst="textNoShape">
              <a:avLst/>
            </a:prstTxWarp>
          </a:bodyPr>
          <a:lstStyle>
            <a:lvl1pPr algn="r" defTabSz="931610">
              <a:defRPr>
                <a:latin typeface="Arial" pitchFamily="34" charset="0"/>
              </a:defRPr>
            </a:lvl1pPr>
          </a:lstStyle>
          <a:p>
            <a:fld id="{4451D23A-C209-47E9-99C4-03972F45F154}" type="slidenum">
              <a:rPr lang="en-US"/>
              <a:pPr/>
              <a:t>‹#›</a:t>
            </a:fld>
            <a:endParaRPr lang="en-US"/>
          </a:p>
        </p:txBody>
      </p:sp>
    </p:spTree>
    <p:extLst>
      <p:ext uri="{BB962C8B-B14F-4D97-AF65-F5344CB8AC3E}">
        <p14:creationId xmlns:p14="http://schemas.microsoft.com/office/powerpoint/2010/main" val="3915280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Karolinska SGC Minisymposium, March 11, 2009</a:t>
            </a:r>
          </a:p>
        </p:txBody>
      </p:sp>
      <p:sp>
        <p:nvSpPr>
          <p:cNvPr id="6" name="Slide Number Placeholder 5"/>
          <p:cNvSpPr>
            <a:spLocks noGrp="1"/>
          </p:cNvSpPr>
          <p:nvPr>
            <p:ph type="sldNum" sz="quarter" idx="12"/>
          </p:nvPr>
        </p:nvSpPr>
        <p:spPr/>
        <p:txBody>
          <a:bodyPr/>
          <a:lstStyle>
            <a:lvl1pPr>
              <a:defRPr/>
            </a:lvl1pPr>
          </a:lstStyle>
          <a:p>
            <a:fld id="{DBA63B2B-7D3F-4379-9D1E-5A0D0ECF3D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9200"/>
            <a:ext cx="2057400" cy="467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192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Karolinska SGC Minisymposium, March 11, 2009</a:t>
            </a:r>
          </a:p>
        </p:txBody>
      </p:sp>
      <p:sp>
        <p:nvSpPr>
          <p:cNvPr id="6" name="Slide Number Placeholder 5"/>
          <p:cNvSpPr>
            <a:spLocks noGrp="1"/>
          </p:cNvSpPr>
          <p:nvPr>
            <p:ph type="sldNum" sz="quarter" idx="12"/>
          </p:nvPr>
        </p:nvSpPr>
        <p:spPr/>
        <p:txBody>
          <a:bodyPr/>
          <a:lstStyle>
            <a:lvl1pPr>
              <a:defRPr/>
            </a:lvl1pPr>
          </a:lstStyle>
          <a:p>
            <a:fld id="{350B89FF-3C6A-4E7D-A42E-646E2FA5567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a:xfrm>
            <a:off x="8686800" y="6492875"/>
            <a:ext cx="457200" cy="365125"/>
          </a:xfrm>
          <a:prstGeom prst="rect">
            <a:avLst/>
          </a:prstGeom>
        </p:spPr>
        <p:txBody>
          <a:bodyPr/>
          <a:lstStyle>
            <a:lvl1pPr>
              <a:defRPr/>
            </a:lvl1pPr>
          </a:lstStyle>
          <a:p>
            <a:fld id="{4C242931-8849-4E8B-B699-53529FF8200D}"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a:xfrm>
            <a:off x="8686800" y="6492875"/>
            <a:ext cx="457200" cy="365125"/>
          </a:xfrm>
          <a:prstGeom prst="rect">
            <a:avLst/>
          </a:prstGeom>
        </p:spPr>
        <p:txBody>
          <a:bodyPr/>
          <a:lstStyle>
            <a:lvl1pPr>
              <a:defRPr/>
            </a:lvl1pPr>
          </a:lstStyle>
          <a:p>
            <a:fld id="{26D7D394-7E16-445C-8A74-02458DE73FE3}"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a:xfrm>
            <a:off x="8686800" y="6492875"/>
            <a:ext cx="457200" cy="365125"/>
          </a:xfrm>
          <a:prstGeom prst="rect">
            <a:avLst/>
          </a:prstGeom>
        </p:spPr>
        <p:txBody>
          <a:bodyPr/>
          <a:lstStyle>
            <a:lvl1pPr>
              <a:defRPr/>
            </a:lvl1pPr>
          </a:lstStyle>
          <a:p>
            <a:fld id="{2936101C-E60A-4842-8B7D-412C458FFAAD}"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a:xfrm>
            <a:off x="8686800" y="6492875"/>
            <a:ext cx="457200" cy="365125"/>
          </a:xfrm>
          <a:prstGeom prst="rect">
            <a:avLst/>
          </a:prstGeom>
        </p:spPr>
        <p:txBody>
          <a:bodyPr/>
          <a:lstStyle>
            <a:lvl1pPr>
              <a:defRPr/>
            </a:lvl1pPr>
          </a:lstStyle>
          <a:p>
            <a:fld id="{31B2F116-6E99-412C-A2C7-82531883A8B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Karolinska SGC Minisymposium, March 11, 2009</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a:xfrm>
            <a:off x="8686800" y="6492875"/>
            <a:ext cx="457200" cy="365125"/>
          </a:xfrm>
          <a:prstGeom prst="rect">
            <a:avLst/>
          </a:prstGeom>
        </p:spPr>
        <p:txBody>
          <a:bodyPr/>
          <a:lstStyle>
            <a:lvl1pPr>
              <a:defRPr/>
            </a:lvl1pPr>
          </a:lstStyle>
          <a:p>
            <a:fld id="{1DFF9D75-C306-4D5B-9C4C-7691EB441B16}"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a:xfrm>
            <a:off x="8686800" y="6492875"/>
            <a:ext cx="457200" cy="365125"/>
          </a:xfrm>
          <a:prstGeom prst="rect">
            <a:avLst/>
          </a:prstGeom>
        </p:spPr>
        <p:txBody>
          <a:bodyPr/>
          <a:lstStyle>
            <a:lvl1pPr>
              <a:defRPr/>
            </a:lvl1pPr>
          </a:lstStyle>
          <a:p>
            <a:fld id="{DC46EEB1-1FC1-4FAC-A9EB-50294C6C8A8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a:xfrm>
            <a:off x="8686800" y="6492875"/>
            <a:ext cx="457200" cy="365125"/>
          </a:xfrm>
          <a:prstGeom prst="rect">
            <a:avLst/>
          </a:prstGeom>
        </p:spPr>
        <p:txBody>
          <a:bodyPr/>
          <a:lstStyle>
            <a:lvl1pPr>
              <a:defRPr/>
            </a:lvl1pPr>
          </a:lstStyle>
          <a:p>
            <a:fld id="{8F51CC24-070F-4664-AB5A-B58DAD52FC5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rot="16200000">
            <a:off x="-3301172" y="2871028"/>
            <a:ext cx="7010400" cy="353943"/>
          </a:xfrm>
          <a:prstGeom prst="rect">
            <a:avLst/>
          </a:prstGeom>
          <a:noFill/>
          <a:ln w="9525">
            <a:noFill/>
            <a:miter lim="800000"/>
            <a:headEnd/>
            <a:tailEnd/>
          </a:ln>
          <a:effectLst>
            <a:outerShdw blurRad="50800" dist="38100" algn="l" rotWithShape="0">
              <a:prstClr val="black">
                <a:alpha val="40000"/>
              </a:prstClr>
            </a:outerShdw>
          </a:effectLst>
        </p:spPr>
        <p:txBody>
          <a:bodyPr wrap="square">
            <a:spAutoFit/>
          </a:bodyPr>
          <a:lstStyle/>
          <a:p>
            <a:pPr>
              <a:defRPr/>
            </a:pPr>
            <a:r>
              <a:rPr lang="en-US" sz="1700" b="1" dirty="0">
                <a:solidFill>
                  <a:srgbClr val="1F497D"/>
                </a:solidFill>
                <a:latin typeface="Franklin Gothic Book" pitchFamily="34" charset="0"/>
              </a:rPr>
              <a:t>CENTER FOR </a:t>
            </a:r>
            <a:r>
              <a:rPr lang="en-US" sz="1700" b="1" dirty="0" smtClean="0">
                <a:solidFill>
                  <a:srgbClr val="1F497D"/>
                </a:solidFill>
                <a:latin typeface="Franklin Gothic Book" pitchFamily="34" charset="0"/>
              </a:rPr>
              <a:t>INTEGRATIVE </a:t>
            </a:r>
            <a:r>
              <a:rPr lang="en-US" sz="1700" b="1" dirty="0">
                <a:solidFill>
                  <a:srgbClr val="1F497D"/>
                </a:solidFill>
                <a:latin typeface="Franklin Gothic Book" pitchFamily="34" charset="0"/>
              </a:rPr>
              <a:t>CHEMICAL </a:t>
            </a:r>
            <a:r>
              <a:rPr lang="en-US" sz="1700" b="1" dirty="0" smtClean="0">
                <a:solidFill>
                  <a:srgbClr val="1F497D"/>
                </a:solidFill>
                <a:latin typeface="Franklin Gothic Book" pitchFamily="34" charset="0"/>
              </a:rPr>
              <a:t>BIOLOGY &amp; </a:t>
            </a:r>
            <a:r>
              <a:rPr lang="en-US" sz="1700" b="1" dirty="0">
                <a:solidFill>
                  <a:srgbClr val="1F497D"/>
                </a:solidFill>
                <a:latin typeface="Franklin Gothic Book" pitchFamily="34" charset="0"/>
              </a:rPr>
              <a:t>DRUG DISCOVERY</a:t>
            </a:r>
          </a:p>
        </p:txBody>
      </p:sp>
      <p:sp>
        <p:nvSpPr>
          <p:cNvPr id="8" name="Rectangle 6"/>
          <p:cNvSpPr>
            <a:spLocks noChangeArrowheads="1"/>
          </p:cNvSpPr>
          <p:nvPr userDrawn="1"/>
        </p:nvSpPr>
        <p:spPr bwMode="auto">
          <a:xfrm>
            <a:off x="0" y="6553199"/>
            <a:ext cx="7848600" cy="45719"/>
          </a:xfrm>
          <a:prstGeom prst="rect">
            <a:avLst/>
          </a:prstGeom>
          <a:solidFill>
            <a:srgbClr val="1F497E"/>
          </a:solidFill>
          <a:ln w="9525">
            <a:noFill/>
            <a:miter lim="800000"/>
            <a:headEnd/>
            <a:tailEnd/>
          </a:ln>
          <a:effectLst/>
        </p:spPr>
        <p:txBody>
          <a:bodyPr wrap="none" anchor="ctr"/>
          <a:lstStyle/>
          <a:p>
            <a:endParaRPr lang="en-US" dirty="0" smtClean="0"/>
          </a:p>
          <a:p>
            <a:endParaRPr lang="en-US" dirty="0"/>
          </a:p>
        </p:txBody>
      </p:sp>
      <p:sp>
        <p:nvSpPr>
          <p:cNvPr id="9" name="Slide Number Placeholder 8"/>
          <p:cNvSpPr txBox="1">
            <a:spLocks/>
          </p:cNvSpPr>
          <p:nvPr userDrawn="1"/>
        </p:nvSpPr>
        <p:spPr>
          <a:xfrm>
            <a:off x="4373217" y="6523383"/>
            <a:ext cx="400878" cy="3810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594ADD9-9701-4C8B-8B15-AE44D6BF1CC3}" type="slidenum">
              <a:rPr kumimoji="0" lang="en-US" sz="1400" b="1" i="0" u="none" strike="noStrike" kern="1200" cap="none" spc="0" normalizeH="0" noProof="0" smtClean="0">
                <a:ln>
                  <a:noFill/>
                </a:ln>
                <a:solidFill>
                  <a:schemeClr val="tx1">
                    <a:lumMod val="75000"/>
                    <a:lumOff val="2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1" i="0" u="none" strike="noStrike" kern="1200" cap="none" spc="0" normalizeH="0" noProof="0" dirty="0">
              <a:ln>
                <a:noFill/>
              </a:ln>
              <a:solidFill>
                <a:schemeClr val="tx1">
                  <a:lumMod val="75000"/>
                  <a:lumOff val="25000"/>
                </a:schemeClr>
              </a:solidFill>
              <a:effectLst/>
              <a:uLnTx/>
              <a:uFillTx/>
              <a:latin typeface="+mn-lt"/>
              <a:ea typeface="+mn-ea"/>
              <a:cs typeface="+mn-cs"/>
            </a:endParaRPr>
          </a:p>
        </p:txBody>
      </p:sp>
      <p:pic>
        <p:nvPicPr>
          <p:cNvPr id="10" name="Picture 9" descr="Old well.tif"/>
          <p:cNvPicPr>
            <a:picLocks noChangeAspect="1"/>
          </p:cNvPicPr>
          <p:nvPr userDrawn="1"/>
        </p:nvPicPr>
        <p:blipFill>
          <a:blip r:embed="rId2" cstate="print"/>
          <a:stretch>
            <a:fillRect/>
          </a:stretch>
        </p:blipFill>
        <p:spPr>
          <a:xfrm>
            <a:off x="8010939" y="5926015"/>
            <a:ext cx="656492" cy="931985"/>
          </a:xfrm>
          <a:prstGeom prst="rect">
            <a:avLst/>
          </a:prstGeom>
        </p:spPr>
      </p:pic>
      <p:sp>
        <p:nvSpPr>
          <p:cNvPr id="11" name="Rectangle 6"/>
          <p:cNvSpPr>
            <a:spLocks noChangeArrowheads="1"/>
          </p:cNvSpPr>
          <p:nvPr userDrawn="1"/>
        </p:nvSpPr>
        <p:spPr bwMode="auto">
          <a:xfrm>
            <a:off x="8763000" y="6553200"/>
            <a:ext cx="381000" cy="45719"/>
          </a:xfrm>
          <a:prstGeom prst="rect">
            <a:avLst/>
          </a:prstGeom>
          <a:solidFill>
            <a:srgbClr val="1F497E"/>
          </a:solidFill>
          <a:ln w="9525">
            <a:noFill/>
            <a:miter lim="800000"/>
            <a:headEnd/>
            <a:tailEnd/>
          </a:ln>
          <a:effectLst/>
        </p:spPr>
        <p:txBody>
          <a:bodyPr wrap="none" anchor="ctr"/>
          <a:lstStyle/>
          <a:p>
            <a:endParaRPr lang="en-US" dirty="0" smtClean="0"/>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Karolinska SGC Minisymposium, March 11, 2009</a:t>
            </a:r>
          </a:p>
        </p:txBody>
      </p:sp>
      <p:sp>
        <p:nvSpPr>
          <p:cNvPr id="6" name="Slide Number Placeholder 5"/>
          <p:cNvSpPr>
            <a:spLocks noGrp="1"/>
          </p:cNvSpPr>
          <p:nvPr>
            <p:ph type="sldNum" sz="quarter" idx="12"/>
          </p:nvPr>
        </p:nvSpPr>
        <p:spPr/>
        <p:txBody>
          <a:bodyPr/>
          <a:lstStyle>
            <a:lvl1pPr>
              <a:defRPr/>
            </a:lvl1pPr>
          </a:lstStyle>
          <a:p>
            <a:fld id="{45A7F64A-A135-4C28-BD5D-BAF3ECE82578}"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6670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Karolinska SGC Minisymposium, March 11, 2009</a:t>
            </a:r>
          </a:p>
        </p:txBody>
      </p:sp>
      <p:sp>
        <p:nvSpPr>
          <p:cNvPr id="7" name="Slide Number Placeholder 6"/>
          <p:cNvSpPr>
            <a:spLocks noGrp="1"/>
          </p:cNvSpPr>
          <p:nvPr>
            <p:ph type="sldNum" sz="quarter" idx="12"/>
          </p:nvPr>
        </p:nvSpPr>
        <p:spPr/>
        <p:txBody>
          <a:bodyPr/>
          <a:lstStyle>
            <a:lvl1pPr>
              <a:defRPr/>
            </a:lvl1pPr>
          </a:lstStyle>
          <a:p>
            <a:fld id="{0006A3E1-6A47-4F56-BE27-78B7F82CB0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Karolinska SGC Minisymposium, March 11, 2009</a:t>
            </a:r>
          </a:p>
        </p:txBody>
      </p:sp>
      <p:sp>
        <p:nvSpPr>
          <p:cNvPr id="9" name="Slide Number Placeholder 8"/>
          <p:cNvSpPr>
            <a:spLocks noGrp="1"/>
          </p:cNvSpPr>
          <p:nvPr>
            <p:ph type="sldNum" sz="quarter" idx="12"/>
          </p:nvPr>
        </p:nvSpPr>
        <p:spPr/>
        <p:txBody>
          <a:bodyPr/>
          <a:lstStyle>
            <a:lvl1pPr>
              <a:defRPr/>
            </a:lvl1pPr>
          </a:lstStyle>
          <a:p>
            <a:fld id="{31E15C4E-0F46-45EC-8FD1-F2BB46E69BD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Karolinska SGC Minisymposium, March 11, 2009</a:t>
            </a:r>
          </a:p>
        </p:txBody>
      </p:sp>
      <p:sp>
        <p:nvSpPr>
          <p:cNvPr id="5" name="Slide Number Placeholder 4"/>
          <p:cNvSpPr>
            <a:spLocks noGrp="1"/>
          </p:cNvSpPr>
          <p:nvPr>
            <p:ph type="sldNum" sz="quarter" idx="12"/>
          </p:nvPr>
        </p:nvSpPr>
        <p:spPr/>
        <p:txBody>
          <a:bodyPr/>
          <a:lstStyle>
            <a:lvl1pPr>
              <a:defRPr/>
            </a:lvl1pPr>
          </a:lstStyle>
          <a:p>
            <a:fld id="{60036BF4-FB78-4DB2-B212-E21F300B83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Karolinska SGC Minisymposium, March 11, 2009</a:t>
            </a:r>
          </a:p>
        </p:txBody>
      </p:sp>
      <p:sp>
        <p:nvSpPr>
          <p:cNvPr id="4" name="Slide Number Placeholder 3"/>
          <p:cNvSpPr>
            <a:spLocks noGrp="1"/>
          </p:cNvSpPr>
          <p:nvPr>
            <p:ph type="sldNum" sz="quarter" idx="12"/>
          </p:nvPr>
        </p:nvSpPr>
        <p:spPr/>
        <p:txBody>
          <a:bodyPr/>
          <a:lstStyle>
            <a:lvl1pPr>
              <a:defRPr/>
            </a:lvl1pPr>
          </a:lstStyle>
          <a:p>
            <a:fld id="{468E3EA7-BD39-40FF-A8DE-037007B8E3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Karolinska SGC Minisymposium, March 11, 2009</a:t>
            </a:r>
          </a:p>
        </p:txBody>
      </p:sp>
      <p:sp>
        <p:nvSpPr>
          <p:cNvPr id="7" name="Slide Number Placeholder 6"/>
          <p:cNvSpPr>
            <a:spLocks noGrp="1"/>
          </p:cNvSpPr>
          <p:nvPr>
            <p:ph type="sldNum" sz="quarter" idx="12"/>
          </p:nvPr>
        </p:nvSpPr>
        <p:spPr/>
        <p:txBody>
          <a:bodyPr/>
          <a:lstStyle>
            <a:lvl1pPr>
              <a:defRPr/>
            </a:lvl1pPr>
          </a:lstStyle>
          <a:p>
            <a:fld id="{AE1FEC3F-C7FF-4CEC-8600-DD326DF29CF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Karolinska SGC Minisymposium, March 11, 2009</a:t>
            </a:r>
          </a:p>
        </p:txBody>
      </p:sp>
      <p:sp>
        <p:nvSpPr>
          <p:cNvPr id="7" name="Slide Number Placeholder 6"/>
          <p:cNvSpPr>
            <a:spLocks noGrp="1"/>
          </p:cNvSpPr>
          <p:nvPr>
            <p:ph type="sldNum" sz="quarter" idx="12"/>
          </p:nvPr>
        </p:nvSpPr>
        <p:spPr/>
        <p:txBody>
          <a:bodyPr/>
          <a:lstStyle>
            <a:lvl1pPr>
              <a:defRPr/>
            </a:lvl1pPr>
          </a:lstStyle>
          <a:p>
            <a:fld id="{3CF831DC-D069-4B48-99B8-D18E2F7733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97698" name="Rectangle 2"/>
          <p:cNvSpPr>
            <a:spLocks noGrp="1" noChangeArrowheads="1"/>
          </p:cNvSpPr>
          <p:nvPr>
            <p:ph type="title"/>
          </p:nvPr>
        </p:nvSpPr>
        <p:spPr bwMode="auto">
          <a:xfrm>
            <a:off x="457200" y="1219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97699" name="Rectangle 3"/>
          <p:cNvSpPr>
            <a:spLocks noGrp="1" noChangeArrowheads="1"/>
          </p:cNvSpPr>
          <p:nvPr>
            <p:ph type="body" idx="1"/>
          </p:nvPr>
        </p:nvSpPr>
        <p:spPr bwMode="auto">
          <a:xfrm>
            <a:off x="457200" y="2667000"/>
            <a:ext cx="8229600" cy="3230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77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bg1"/>
                </a:solidFill>
                <a:latin typeface="+mn-lt"/>
                <a:cs typeface="+mn-cs"/>
              </a:defRPr>
            </a:lvl1pPr>
          </a:lstStyle>
          <a:p>
            <a:endParaRPr lang="en-US"/>
          </a:p>
        </p:txBody>
      </p:sp>
      <p:sp>
        <p:nvSpPr>
          <p:cNvPr id="797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bg1"/>
                </a:solidFill>
                <a:latin typeface="+mn-lt"/>
                <a:cs typeface="+mn-cs"/>
              </a:defRPr>
            </a:lvl1pPr>
          </a:lstStyle>
          <a:p>
            <a:r>
              <a:rPr lang="en-US"/>
              <a:t>Karolinska SGC Minisymposium, March 11, 2009</a:t>
            </a:r>
          </a:p>
        </p:txBody>
      </p:sp>
      <p:sp>
        <p:nvSpPr>
          <p:cNvPr id="797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bg1"/>
                </a:solidFill>
                <a:latin typeface="+mn-lt"/>
                <a:cs typeface="+mn-cs"/>
              </a:defRPr>
            </a:lvl1pPr>
          </a:lstStyle>
          <a:p>
            <a:fld id="{44FCDA65-E4FD-4FE6-AB03-0934764544C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ftr="0" dt="0"/>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Arial" pitchFamily="34" charset="0"/>
          <a:cs typeface="Arial" pitchFamily="34" charset="0"/>
        </a:defRPr>
      </a:lvl2pPr>
      <a:lvl3pPr algn="ctr" rtl="0" fontAlgn="base">
        <a:spcBef>
          <a:spcPct val="0"/>
        </a:spcBef>
        <a:spcAft>
          <a:spcPct val="0"/>
        </a:spcAft>
        <a:defRPr sz="4400">
          <a:solidFill>
            <a:schemeClr val="bg1"/>
          </a:solidFill>
          <a:latin typeface="Arial" pitchFamily="34" charset="0"/>
          <a:cs typeface="Arial" pitchFamily="34" charset="0"/>
        </a:defRPr>
      </a:lvl3pPr>
      <a:lvl4pPr algn="ctr" rtl="0" fontAlgn="base">
        <a:spcBef>
          <a:spcPct val="0"/>
        </a:spcBef>
        <a:spcAft>
          <a:spcPct val="0"/>
        </a:spcAft>
        <a:defRPr sz="4400">
          <a:solidFill>
            <a:schemeClr val="bg1"/>
          </a:solidFill>
          <a:latin typeface="Arial" pitchFamily="34" charset="0"/>
          <a:cs typeface="Arial" pitchFamily="34" charset="0"/>
        </a:defRPr>
      </a:lvl4pPr>
      <a:lvl5pPr algn="ctr" rtl="0" fontAlgn="base">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cs typeface="+mn-cs"/>
        </a:defRPr>
      </a:lvl2pPr>
      <a:lvl3pPr marL="1143000" indent="-228600" algn="l" rtl="0" fontAlgn="base">
        <a:spcBef>
          <a:spcPct val="20000"/>
        </a:spcBef>
        <a:spcAft>
          <a:spcPct val="0"/>
        </a:spcAft>
        <a:buChar char="•"/>
        <a:defRPr sz="2400">
          <a:solidFill>
            <a:schemeClr val="bg1"/>
          </a:solidFill>
          <a:latin typeface="+mn-lt"/>
          <a:cs typeface="+mn-cs"/>
        </a:defRPr>
      </a:lvl3pPr>
      <a:lvl4pPr marL="1600200" indent="-228600" algn="l" rtl="0" fontAlgn="base">
        <a:spcBef>
          <a:spcPct val="20000"/>
        </a:spcBef>
        <a:spcAft>
          <a:spcPct val="0"/>
        </a:spcAft>
        <a:buChar char="–"/>
        <a:defRPr sz="2000">
          <a:solidFill>
            <a:schemeClr val="bg1"/>
          </a:solidFill>
          <a:latin typeface="+mn-lt"/>
          <a:cs typeface="+mn-cs"/>
        </a:defRPr>
      </a:lvl4pPr>
      <a:lvl5pPr marL="2057400" indent="-228600" algn="l" rtl="0" fontAlgn="base">
        <a:spcBef>
          <a:spcPct val="20000"/>
        </a:spcBef>
        <a:spcAft>
          <a:spcPct val="0"/>
        </a:spcAft>
        <a:buChar char="»"/>
        <a:defRPr sz="2000">
          <a:solidFill>
            <a:schemeClr val="bg1"/>
          </a:solidFill>
          <a:latin typeface="+mn-lt"/>
          <a:cs typeface="+mn-cs"/>
        </a:defRPr>
      </a:lvl5pPr>
      <a:lvl6pPr marL="2514600" indent="-228600" algn="l" rtl="0" fontAlgn="base">
        <a:spcBef>
          <a:spcPct val="20000"/>
        </a:spcBef>
        <a:spcAft>
          <a:spcPct val="0"/>
        </a:spcAft>
        <a:buChar char="»"/>
        <a:defRPr sz="2000">
          <a:solidFill>
            <a:schemeClr val="bg1"/>
          </a:solidFill>
          <a:latin typeface="+mn-lt"/>
          <a:cs typeface="+mn-cs"/>
        </a:defRPr>
      </a:lvl6pPr>
      <a:lvl7pPr marL="2971800" indent="-228600" algn="l" rtl="0" fontAlgn="base">
        <a:spcBef>
          <a:spcPct val="20000"/>
        </a:spcBef>
        <a:spcAft>
          <a:spcPct val="0"/>
        </a:spcAft>
        <a:buChar char="»"/>
        <a:defRPr sz="2000">
          <a:solidFill>
            <a:schemeClr val="bg1"/>
          </a:solidFill>
          <a:latin typeface="+mn-lt"/>
          <a:cs typeface="+mn-cs"/>
        </a:defRPr>
      </a:lvl7pPr>
      <a:lvl8pPr marL="3429000" indent="-228600" algn="l" rtl="0" fontAlgn="base">
        <a:spcBef>
          <a:spcPct val="20000"/>
        </a:spcBef>
        <a:spcAft>
          <a:spcPct val="0"/>
        </a:spcAft>
        <a:buChar char="»"/>
        <a:defRPr sz="2000">
          <a:solidFill>
            <a:schemeClr val="bg1"/>
          </a:solidFill>
          <a:latin typeface="+mn-lt"/>
          <a:cs typeface="+mn-cs"/>
        </a:defRPr>
      </a:lvl8pPr>
      <a:lvl9pPr marL="3886200" indent="-228600" algn="l" rtl="0" fontAlgn="base">
        <a:spcBef>
          <a:spcPct val="20000"/>
        </a:spcBef>
        <a:spcAft>
          <a:spcPct val="0"/>
        </a:spcAft>
        <a:buChar char="»"/>
        <a:defRPr sz="20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0" y="6248400"/>
            <a:ext cx="9144000" cy="609600"/>
          </a:xfrm>
          <a:prstGeom prst="rect">
            <a:avLst/>
          </a:prstGeom>
          <a:solidFill>
            <a:srgbClr val="6699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sz="1600" b="1">
                <a:solidFill>
                  <a:srgbClr val="FFFFFF"/>
                </a:solidFill>
                <a:latin typeface="Arial" pitchFamily="34" charset="0"/>
                <a:cs typeface="Arial" pitchFamily="34" charset="0"/>
              </a:rPr>
              <a:t>                         Center For Integrative Chemical Biology &amp; Drug Discovery</a:t>
            </a:r>
          </a:p>
        </p:txBody>
      </p:sp>
      <p:pic>
        <p:nvPicPr>
          <p:cNvPr id="13" name="Picture 2" descr="http://www.pharmacy.unc.edu/faculty-research/faculty-resources/creating-posters-for-the-hp-designjet-800/resolveUid/7a6d72b46a6283671829c3677da798af"/>
          <p:cNvPicPr>
            <a:picLocks noChangeAspect="1" noChangeArrowheads="1"/>
          </p:cNvPicPr>
          <p:nvPr/>
        </p:nvPicPr>
        <p:blipFill>
          <a:blip r:embed="rId14" cstate="print"/>
          <a:srcRect/>
          <a:stretch>
            <a:fillRect/>
          </a:stretch>
        </p:blipFill>
        <p:spPr bwMode="auto">
          <a:xfrm>
            <a:off x="152400" y="6248400"/>
            <a:ext cx="2057400" cy="617538"/>
          </a:xfrm>
          <a:prstGeom prst="rect">
            <a:avLst/>
          </a:prstGeom>
          <a:ln>
            <a:noFill/>
          </a:ln>
          <a:effectLst>
            <a:outerShdw blurRad="50800" dist="38100" dir="2700000" algn="tl" rotWithShape="0">
              <a:prstClr val="black">
                <a:alpha val="40000"/>
              </a:prstClr>
            </a:outerShdw>
          </a:effectLst>
        </p:spPr>
      </p:pic>
      <p:pic>
        <p:nvPicPr>
          <p:cNvPr id="14" name="Picture 2" descr="http://www.pharmacy.unc.edu/faculty-research/faculty-resources/creating-posters-for-the-hp-designjet-800/resolveUid/7a6d72b46a6283671829c3677da798af"/>
          <p:cNvPicPr>
            <a:picLocks noChangeAspect="1" noChangeArrowheads="1"/>
          </p:cNvPicPr>
          <p:nvPr/>
        </p:nvPicPr>
        <p:blipFill>
          <a:blip r:embed="rId14" cstate="print"/>
          <a:srcRect l="18519" t="1235" r="74074"/>
          <a:stretch>
            <a:fillRect/>
          </a:stretch>
        </p:blipFill>
        <p:spPr bwMode="auto">
          <a:xfrm>
            <a:off x="2209800" y="6248400"/>
            <a:ext cx="152400" cy="609600"/>
          </a:xfrm>
          <a:prstGeom prst="rect">
            <a:avLst/>
          </a:prstGeom>
          <a:ln>
            <a:noFill/>
          </a:ln>
          <a:effectLst>
            <a:outerShdw blurRad="50800" dist="38100" dir="2700000" algn="tl" rotWithShape="0">
              <a:prstClr val="black">
                <a:alpha val="40000"/>
              </a:prstClr>
            </a:outerShdw>
          </a:effectLst>
        </p:spPr>
      </p:pic>
      <p:sp>
        <p:nvSpPr>
          <p:cNvPr id="2" name="Title Placeholder 1"/>
          <p:cNvSpPr>
            <a:spLocks noGrp="1"/>
          </p:cNvSpPr>
          <p:nvPr>
            <p:ph type="title"/>
          </p:nvPr>
        </p:nvSpPr>
        <p:spPr>
          <a:xfrm>
            <a:off x="0" y="0"/>
            <a:ext cx="9144000" cy="1066800"/>
          </a:xfrm>
          <a:prstGeom prst="rect">
            <a:avLst/>
          </a:prstGeom>
          <a:solidFill>
            <a:srgbClr val="6699CC"/>
          </a:solidFill>
        </p:spPr>
        <p:txBody>
          <a:bodyPr vert="horz" wrap="square" lIns="91440" tIns="45720" rIns="91440" bIns="45720" numCol="1" anchor="ctr" anchorCtr="0" compatLnSpc="1">
            <a:prstTxWarp prst="textNoShape">
              <a:avLst/>
            </a:prstTxWarp>
            <a:normAutofit/>
          </a:bodyPr>
          <a:lstStyle/>
          <a:p>
            <a:pPr lvl="0"/>
            <a:r>
              <a:rPr lang="en-US" smtClean="0"/>
              <a:t>Click to edit </a:t>
            </a:r>
            <a:br>
              <a:rPr lang="en-US" smtClean="0"/>
            </a:br>
            <a:r>
              <a:rPr lang="en-US" smtClean="0"/>
              <a:t>Master title style</a:t>
            </a:r>
          </a:p>
        </p:txBody>
      </p:sp>
      <p:sp>
        <p:nvSpPr>
          <p:cNvPr id="8" name="Date Placeholder 3"/>
          <p:cNvSpPr>
            <a:spLocks noGrp="1"/>
          </p:cNvSpPr>
          <p:nvPr>
            <p:ph type="dt" sz="half" idx="2"/>
          </p:nvPr>
        </p:nvSpPr>
        <p:spPr>
          <a:xfrm>
            <a:off x="0" y="64008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defRPr>
            </a:lvl1pPr>
          </a:lstStyle>
          <a:p>
            <a:endParaRPr lang="en-US"/>
          </a:p>
        </p:txBody>
      </p:sp>
      <p:sp>
        <p:nvSpPr>
          <p:cNvPr id="816136" name="Rectangle 8"/>
          <p:cNvSpPr>
            <a:spLocks noGrp="1" noChangeArrowheads="1"/>
          </p:cNvSpPr>
          <p:nvPr>
            <p:ph type="body" idx="1"/>
          </p:nvPr>
        </p:nvSpPr>
        <p:spPr bwMode="auto">
          <a:xfrm>
            <a:off x="457200" y="1295400"/>
            <a:ext cx="82296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Footer Placeholder 11"/>
          <p:cNvSpPr txBox="1">
            <a:spLocks noGrp="1" noChangeArrowheads="1"/>
          </p:cNvSpPr>
          <p:nvPr>
            <p:ph type="ftr" sz="quarter" idx="3"/>
          </p:nvPr>
        </p:nvSpPr>
        <p:spPr bwMode="auto">
          <a:xfrm>
            <a:off x="2286000" y="5791200"/>
            <a:ext cx="53340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a:solidFill>
                  <a:srgbClr val="FFFFFF"/>
                </a:solidFill>
                <a:latin typeface="+mn-lt"/>
              </a:defRPr>
            </a:lvl1pPr>
          </a:lstStyle>
          <a:p>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ftr="0" dt="0"/>
  <p:txStyles>
    <p:titleStyle>
      <a:lvl1pPr algn="ctr" rtl="0" fontAlgn="base">
        <a:spcBef>
          <a:spcPct val="0"/>
        </a:spcBef>
        <a:spcAft>
          <a:spcPct val="0"/>
        </a:spcAft>
        <a:defRPr sz="3000" b="1">
          <a:solidFill>
            <a:schemeClr val="bg1"/>
          </a:solidFill>
          <a:latin typeface="+mj-lt"/>
          <a:ea typeface="+mj-ea"/>
          <a:cs typeface="+mj-cs"/>
        </a:defRPr>
      </a:lvl1pPr>
      <a:lvl2pPr algn="ctr" rtl="0" fontAlgn="base">
        <a:spcBef>
          <a:spcPct val="0"/>
        </a:spcBef>
        <a:spcAft>
          <a:spcPct val="0"/>
        </a:spcAft>
        <a:defRPr sz="3000" b="1">
          <a:solidFill>
            <a:schemeClr val="bg1"/>
          </a:solidFill>
          <a:latin typeface="Arial Rounded MT Bold" pitchFamily="34" charset="0"/>
        </a:defRPr>
      </a:lvl2pPr>
      <a:lvl3pPr algn="ctr" rtl="0" fontAlgn="base">
        <a:spcBef>
          <a:spcPct val="0"/>
        </a:spcBef>
        <a:spcAft>
          <a:spcPct val="0"/>
        </a:spcAft>
        <a:defRPr sz="3000" b="1">
          <a:solidFill>
            <a:schemeClr val="bg1"/>
          </a:solidFill>
          <a:latin typeface="Arial Rounded MT Bold" pitchFamily="34" charset="0"/>
        </a:defRPr>
      </a:lvl3pPr>
      <a:lvl4pPr algn="ctr" rtl="0" fontAlgn="base">
        <a:spcBef>
          <a:spcPct val="0"/>
        </a:spcBef>
        <a:spcAft>
          <a:spcPct val="0"/>
        </a:spcAft>
        <a:defRPr sz="3000" b="1">
          <a:solidFill>
            <a:schemeClr val="bg1"/>
          </a:solidFill>
          <a:latin typeface="Arial Rounded MT Bold" pitchFamily="34" charset="0"/>
        </a:defRPr>
      </a:lvl4pPr>
      <a:lvl5pPr algn="ctr" rtl="0" fontAlgn="base">
        <a:spcBef>
          <a:spcPct val="0"/>
        </a:spcBef>
        <a:spcAft>
          <a:spcPct val="0"/>
        </a:spcAft>
        <a:defRPr sz="3000" b="1">
          <a:solidFill>
            <a:schemeClr val="bg1"/>
          </a:solidFill>
          <a:latin typeface="Arial Rounded MT Bold" pitchFamily="34" charset="0"/>
        </a:defRPr>
      </a:lvl5pPr>
      <a:lvl6pPr marL="457200" algn="ctr" rtl="0" fontAlgn="base">
        <a:spcBef>
          <a:spcPct val="0"/>
        </a:spcBef>
        <a:spcAft>
          <a:spcPct val="0"/>
        </a:spcAft>
        <a:defRPr sz="3000" b="1">
          <a:solidFill>
            <a:schemeClr val="bg1"/>
          </a:solidFill>
          <a:latin typeface="Arial Rounded MT Bold" pitchFamily="34" charset="0"/>
        </a:defRPr>
      </a:lvl6pPr>
      <a:lvl7pPr marL="914400" algn="ctr" rtl="0" fontAlgn="base">
        <a:spcBef>
          <a:spcPct val="0"/>
        </a:spcBef>
        <a:spcAft>
          <a:spcPct val="0"/>
        </a:spcAft>
        <a:defRPr sz="3000" b="1">
          <a:solidFill>
            <a:schemeClr val="bg1"/>
          </a:solidFill>
          <a:latin typeface="Arial Rounded MT Bold" pitchFamily="34" charset="0"/>
        </a:defRPr>
      </a:lvl7pPr>
      <a:lvl8pPr marL="1371600" algn="ctr" rtl="0" fontAlgn="base">
        <a:spcBef>
          <a:spcPct val="0"/>
        </a:spcBef>
        <a:spcAft>
          <a:spcPct val="0"/>
        </a:spcAft>
        <a:defRPr sz="3000" b="1">
          <a:solidFill>
            <a:schemeClr val="bg1"/>
          </a:solidFill>
          <a:latin typeface="Arial Rounded MT Bold" pitchFamily="34" charset="0"/>
        </a:defRPr>
      </a:lvl8pPr>
      <a:lvl9pPr marL="1828800" algn="ctr" rtl="0" fontAlgn="base">
        <a:spcBef>
          <a:spcPct val="0"/>
        </a:spcBef>
        <a:spcAft>
          <a:spcPct val="0"/>
        </a:spcAft>
        <a:defRPr sz="3000" b="1">
          <a:solidFill>
            <a:schemeClr val="bg1"/>
          </a:solidFill>
          <a:latin typeface="Arial Rounded MT Bold" pitchFamily="34" charset="0"/>
        </a:defRPr>
      </a:lvl9pPr>
    </p:titleStyle>
    <p:bodyStyle>
      <a:lvl1pPr marL="342900" indent="-342900" algn="l" rtl="0" fontAlgn="base">
        <a:spcBef>
          <a:spcPct val="20000"/>
        </a:spcBef>
        <a:spcAft>
          <a:spcPct val="0"/>
        </a:spcAft>
        <a:buFont typeface="Arial"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400">
          <a:solidFill>
            <a:schemeClr val="tx1"/>
          </a:solidFill>
          <a:latin typeface="+mn-lt"/>
        </a:defRPr>
      </a:lvl2pPr>
      <a:lvl3pPr marL="1143000" indent="-228600" algn="l" rtl="0" fontAlgn="base">
        <a:spcBef>
          <a:spcPct val="20000"/>
        </a:spcBef>
        <a:spcAft>
          <a:spcPct val="0"/>
        </a:spcAft>
        <a:buFont typeface="Arial" pitchFamily="34" charset="0"/>
        <a:buChar char="•"/>
        <a:defRPr sz="2000">
          <a:solidFill>
            <a:schemeClr val="tx1"/>
          </a:solidFill>
          <a:latin typeface="+mn-lt"/>
        </a:defRPr>
      </a:lvl3pPr>
      <a:lvl4pPr marL="1600200" indent="-228600" algn="l" rtl="0" fontAlgn="base">
        <a:spcBef>
          <a:spcPct val="20000"/>
        </a:spcBef>
        <a:spcAft>
          <a:spcPct val="0"/>
        </a:spcAft>
        <a:buFont typeface="Arial" pitchFamily="34" charset="0"/>
        <a:buChar char="–"/>
        <a:defRPr sz="2000">
          <a:solidFill>
            <a:schemeClr val="tx1"/>
          </a:solidFill>
          <a:latin typeface="+mn-lt"/>
        </a:defRPr>
      </a:lvl4pPr>
      <a:lvl5pPr marL="2057400" indent="-228600" algn="l" rtl="0" fontAlgn="base">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effectLst>
                  <a:outerShdw blurRad="38100" dist="38100" dir="2700000" algn="tl">
                    <a:srgbClr val="000000">
                      <a:alpha val="43137"/>
                    </a:srgbClr>
                  </a:outerShdw>
                </a:effectLst>
                <a:latin typeface="+mn-lt"/>
              </a:rPr>
              <a:t>Our Mission</a:t>
            </a:r>
            <a:endParaRPr lang="en-US" sz="3200" b="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0" y="1143000"/>
            <a:ext cx="9144000" cy="5257800"/>
          </a:xfrm>
        </p:spPr>
        <p:txBody>
          <a:bodyPr anchor="ctr"/>
          <a:lstStyle/>
          <a:p>
            <a:pPr marL="457200" lvl="1" indent="0" algn="ctr">
              <a:spcAft>
                <a:spcPts val="600"/>
              </a:spcAft>
              <a:buNone/>
            </a:pPr>
            <a:r>
              <a:rPr lang="en-US" sz="4000" b="1" dirty="0" smtClean="0">
                <a:solidFill>
                  <a:srgbClr val="4F81BD"/>
                </a:solidFill>
                <a:latin typeface="Garamond" panose="02020404030301010803" pitchFamily="18" charset="0"/>
              </a:rPr>
              <a:t>The Center will be an innovative and sustainable scientific force in the creation of new small molecule therapeutics to improve public health, to transform the drug discovery paradigm and to place UNC at the forefront of translational medicine.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GSK Template</Template>
  <TotalTime>89451</TotalTime>
  <Words>42</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Arial Rounded MT Bold</vt:lpstr>
      <vt:lpstr>Calibri</vt:lpstr>
      <vt:lpstr>Comic Sans MS</vt:lpstr>
      <vt:lpstr>Franklin Gothic Book</vt:lpstr>
      <vt:lpstr>Garamond</vt:lpstr>
      <vt:lpstr>template</vt:lpstr>
      <vt:lpstr>2_Office Theme</vt:lpstr>
      <vt:lpstr>Our Mission</vt:lpstr>
    </vt:vector>
  </TitlesOfParts>
  <Company>GlaxoSmithKline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Generation Through Scientific Collaborations</dc:title>
  <dc:creator>rar37877</dc:creator>
  <cp:lastModifiedBy>Forthman, Dorothy</cp:lastModifiedBy>
  <cp:revision>1333</cp:revision>
  <cp:lastPrinted>2015-08-05T19:47:19Z</cp:lastPrinted>
  <dcterms:created xsi:type="dcterms:W3CDTF">2005-03-21T15:29:14Z</dcterms:created>
  <dcterms:modified xsi:type="dcterms:W3CDTF">2015-10-01T14:39:14Z</dcterms:modified>
</cp:coreProperties>
</file>